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1"/>
  </p:notesMasterIdLst>
  <p:sldIdLst>
    <p:sldId id="257" r:id="rId2"/>
    <p:sldId id="260" r:id="rId3"/>
    <p:sldId id="259" r:id="rId4"/>
    <p:sldId id="277" r:id="rId5"/>
    <p:sldId id="261" r:id="rId6"/>
    <p:sldId id="280" r:id="rId7"/>
    <p:sldId id="282" r:id="rId8"/>
    <p:sldId id="278" r:id="rId9"/>
    <p:sldId id="279" r:id="rId10"/>
    <p:sldId id="262" r:id="rId11"/>
    <p:sldId id="284" r:id="rId12"/>
    <p:sldId id="286" r:id="rId13"/>
    <p:sldId id="287" r:id="rId14"/>
    <p:sldId id="288" r:id="rId15"/>
    <p:sldId id="289" r:id="rId16"/>
    <p:sldId id="290" r:id="rId17"/>
    <p:sldId id="292" r:id="rId18"/>
    <p:sldId id="285" r:id="rId19"/>
    <p:sldId id="293" r:id="rId20"/>
  </p:sldIdLst>
  <p:sldSz cx="9144000" cy="5143500" type="screen16x9"/>
  <p:notesSz cx="6858000" cy="9144000"/>
  <p:defaultTextStyle>
    <a:defPPr>
      <a:defRPr lang="ko-KR"/>
    </a:defPPr>
    <a:lvl1pPr marL="0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4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orient="horz" pos="3455">
          <p15:clr>
            <a:srgbClr val="A4A3A4"/>
          </p15:clr>
        </p15:guide>
        <p15:guide id="3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CD5B5"/>
    <a:srgbClr val="B88871"/>
    <a:srgbClr val="A68D79"/>
    <a:srgbClr val="120806"/>
    <a:srgbClr val="FEDCAF"/>
    <a:srgbClr val="784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5161" autoAdjust="0"/>
  </p:normalViewPr>
  <p:slideViewPr>
    <p:cSldViewPr>
      <p:cViewPr varScale="1">
        <p:scale>
          <a:sx n="146" d="100"/>
          <a:sy n="146" d="100"/>
        </p:scale>
        <p:origin x="606" y="114"/>
      </p:cViewPr>
      <p:guideLst>
        <p:guide orient="horz" pos="1619"/>
        <p:guide orient="horz" pos="3455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55F1D4-7B81-476E-AAAC-5B171013BC55}" type="doc">
      <dgm:prSet loTypeId="urn:microsoft.com/office/officeart/2009/layout/CircleArrow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532F972C-C4AC-4DF7-8E2E-7A140C662EC7}">
      <dgm:prSet phldrT="[텍스트]"/>
      <dgm:spPr/>
      <dgm:t>
        <a:bodyPr/>
        <a:lstStyle/>
        <a:p>
          <a:pPr latinLnBrk="1"/>
          <a:r>
            <a:rPr lang="ko-KR" altLang="en-US" dirty="0" smtClean="0"/>
            <a:t>열정</a:t>
          </a:r>
          <a:endParaRPr lang="ko-KR" altLang="en-US" dirty="0"/>
        </a:p>
      </dgm:t>
    </dgm:pt>
    <dgm:pt modelId="{5C0366EF-645E-45CD-A7F5-8E4C2DE5E866}" type="parTrans" cxnId="{8D3CA2B9-0A3B-4937-8339-CBC1D31AC854}">
      <dgm:prSet/>
      <dgm:spPr/>
      <dgm:t>
        <a:bodyPr/>
        <a:lstStyle/>
        <a:p>
          <a:pPr latinLnBrk="1"/>
          <a:endParaRPr lang="ko-KR" altLang="en-US"/>
        </a:p>
      </dgm:t>
    </dgm:pt>
    <dgm:pt modelId="{3EC74DF7-BB9B-4224-A108-F297B8433A62}" type="sibTrans" cxnId="{8D3CA2B9-0A3B-4937-8339-CBC1D31AC854}">
      <dgm:prSet/>
      <dgm:spPr/>
      <dgm:t>
        <a:bodyPr/>
        <a:lstStyle/>
        <a:p>
          <a:pPr latinLnBrk="1"/>
          <a:endParaRPr lang="ko-KR" altLang="en-US"/>
        </a:p>
      </dgm:t>
    </dgm:pt>
    <dgm:pt modelId="{F5A6F776-FCFE-4071-9C30-645924247C63}">
      <dgm:prSet phldrT="[텍스트]"/>
      <dgm:spPr/>
      <dgm:t>
        <a:bodyPr/>
        <a:lstStyle/>
        <a:p>
          <a:pPr latinLnBrk="1"/>
          <a:r>
            <a:rPr lang="ko-KR" altLang="en-US" dirty="0" smtClean="0"/>
            <a:t>신뢰</a:t>
          </a:r>
          <a:endParaRPr lang="ko-KR" altLang="en-US" dirty="0"/>
        </a:p>
      </dgm:t>
    </dgm:pt>
    <dgm:pt modelId="{3A944E65-4BC8-4040-8994-8C94AAAFC28C}" type="parTrans" cxnId="{4E3F799E-2826-4EF1-9371-72E442CB2231}">
      <dgm:prSet/>
      <dgm:spPr/>
      <dgm:t>
        <a:bodyPr/>
        <a:lstStyle/>
        <a:p>
          <a:pPr latinLnBrk="1"/>
          <a:endParaRPr lang="ko-KR" altLang="en-US"/>
        </a:p>
      </dgm:t>
    </dgm:pt>
    <dgm:pt modelId="{773B9EBF-3B3D-4071-9369-17D5C223FE73}" type="sibTrans" cxnId="{4E3F799E-2826-4EF1-9371-72E442CB2231}">
      <dgm:prSet/>
      <dgm:spPr/>
      <dgm:t>
        <a:bodyPr/>
        <a:lstStyle/>
        <a:p>
          <a:pPr latinLnBrk="1"/>
          <a:endParaRPr lang="ko-KR" altLang="en-US"/>
        </a:p>
      </dgm:t>
    </dgm:pt>
    <dgm:pt modelId="{8BE0DB58-C139-4168-B595-B1FDAAF7A055}">
      <dgm:prSet phldrT="[텍스트]"/>
      <dgm:spPr/>
      <dgm:t>
        <a:bodyPr/>
        <a:lstStyle/>
        <a:p>
          <a:pPr latinLnBrk="1"/>
          <a:r>
            <a:rPr lang="ko-KR" altLang="en-US" dirty="0" smtClean="0"/>
            <a:t>다양성</a:t>
          </a:r>
          <a:endParaRPr lang="ko-KR" altLang="en-US" dirty="0"/>
        </a:p>
      </dgm:t>
    </dgm:pt>
    <dgm:pt modelId="{4C715FDE-DBC4-4A8D-9FDA-134018E7E372}" type="parTrans" cxnId="{6BD8DC46-59B6-4F3B-9BB7-6DFC1ACD3D16}">
      <dgm:prSet/>
      <dgm:spPr/>
      <dgm:t>
        <a:bodyPr/>
        <a:lstStyle/>
        <a:p>
          <a:pPr latinLnBrk="1"/>
          <a:endParaRPr lang="ko-KR" altLang="en-US"/>
        </a:p>
      </dgm:t>
    </dgm:pt>
    <dgm:pt modelId="{21E260BB-0218-4712-BF59-18A3F7870C96}" type="sibTrans" cxnId="{6BD8DC46-59B6-4F3B-9BB7-6DFC1ACD3D16}">
      <dgm:prSet/>
      <dgm:spPr/>
      <dgm:t>
        <a:bodyPr/>
        <a:lstStyle/>
        <a:p>
          <a:pPr latinLnBrk="1"/>
          <a:endParaRPr lang="ko-KR" altLang="en-US"/>
        </a:p>
      </dgm:t>
    </dgm:pt>
    <dgm:pt modelId="{6E9A7D15-309B-4BA5-BCFE-4A30317BEA50}" type="pres">
      <dgm:prSet presAssocID="{FA55F1D4-7B81-476E-AAAC-5B171013BC55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41815D-D7CE-4D52-95EA-5B77D7E60058}" type="pres">
      <dgm:prSet presAssocID="{532F972C-C4AC-4DF7-8E2E-7A140C662EC7}" presName="Accent1" presStyleCnt="0"/>
      <dgm:spPr/>
    </dgm:pt>
    <dgm:pt modelId="{7E325F78-EDE5-485B-8C51-6FF65A81E5F4}" type="pres">
      <dgm:prSet presAssocID="{532F972C-C4AC-4DF7-8E2E-7A140C662EC7}" presName="Accent" presStyleLbl="node1" presStyleIdx="0" presStyleCnt="3"/>
      <dgm:spPr/>
    </dgm:pt>
    <dgm:pt modelId="{541DEB95-6F54-4333-B4D8-2281869E6DE7}" type="pres">
      <dgm:prSet presAssocID="{532F972C-C4AC-4DF7-8E2E-7A140C662EC7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F4B466-6785-42C6-81CE-0FF6C20E024F}" type="pres">
      <dgm:prSet presAssocID="{F5A6F776-FCFE-4071-9C30-645924247C63}" presName="Accent2" presStyleCnt="0"/>
      <dgm:spPr/>
    </dgm:pt>
    <dgm:pt modelId="{02575369-3611-4625-BA9E-D75C557D612A}" type="pres">
      <dgm:prSet presAssocID="{F5A6F776-FCFE-4071-9C30-645924247C63}" presName="Accent" presStyleLbl="node1" presStyleIdx="1" presStyleCnt="3"/>
      <dgm:spPr/>
    </dgm:pt>
    <dgm:pt modelId="{09189AF2-620F-45DF-8BC7-612EFC1ECC59}" type="pres">
      <dgm:prSet presAssocID="{F5A6F776-FCFE-4071-9C30-645924247C63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3AA739-17CA-46DD-B10C-D7122FA2EF3A}" type="pres">
      <dgm:prSet presAssocID="{8BE0DB58-C139-4168-B595-B1FDAAF7A055}" presName="Accent3" presStyleCnt="0"/>
      <dgm:spPr/>
    </dgm:pt>
    <dgm:pt modelId="{13093635-CA5F-4DB9-A195-EE8368E8548F}" type="pres">
      <dgm:prSet presAssocID="{8BE0DB58-C139-4168-B595-B1FDAAF7A055}" presName="Accent" presStyleLbl="node1" presStyleIdx="2" presStyleCnt="3"/>
      <dgm:spPr/>
    </dgm:pt>
    <dgm:pt modelId="{A95F6FAA-009E-440B-968F-979517E4178C}" type="pres">
      <dgm:prSet presAssocID="{8BE0DB58-C139-4168-B595-B1FDAAF7A055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EE3D7AF-4CA7-48A1-B2AE-EBAB333DCF23}" type="presOf" srcId="{F5A6F776-FCFE-4071-9C30-645924247C63}" destId="{09189AF2-620F-45DF-8BC7-612EFC1ECC59}" srcOrd="0" destOrd="0" presId="urn:microsoft.com/office/officeart/2009/layout/CircleArrowProcess"/>
    <dgm:cxn modelId="{8D3CA2B9-0A3B-4937-8339-CBC1D31AC854}" srcId="{FA55F1D4-7B81-476E-AAAC-5B171013BC55}" destId="{532F972C-C4AC-4DF7-8E2E-7A140C662EC7}" srcOrd="0" destOrd="0" parTransId="{5C0366EF-645E-45CD-A7F5-8E4C2DE5E866}" sibTransId="{3EC74DF7-BB9B-4224-A108-F297B8433A62}"/>
    <dgm:cxn modelId="{194D566A-1A4A-4176-B132-8BDFB2D5109E}" type="presOf" srcId="{FA55F1D4-7B81-476E-AAAC-5B171013BC55}" destId="{6E9A7D15-309B-4BA5-BCFE-4A30317BEA50}" srcOrd="0" destOrd="0" presId="urn:microsoft.com/office/officeart/2009/layout/CircleArrowProcess"/>
    <dgm:cxn modelId="{6BD8DC46-59B6-4F3B-9BB7-6DFC1ACD3D16}" srcId="{FA55F1D4-7B81-476E-AAAC-5B171013BC55}" destId="{8BE0DB58-C139-4168-B595-B1FDAAF7A055}" srcOrd="2" destOrd="0" parTransId="{4C715FDE-DBC4-4A8D-9FDA-134018E7E372}" sibTransId="{21E260BB-0218-4712-BF59-18A3F7870C96}"/>
    <dgm:cxn modelId="{83C01D89-6577-41D0-9618-BA29375998D6}" type="presOf" srcId="{532F972C-C4AC-4DF7-8E2E-7A140C662EC7}" destId="{541DEB95-6F54-4333-B4D8-2281869E6DE7}" srcOrd="0" destOrd="0" presId="urn:microsoft.com/office/officeart/2009/layout/CircleArrowProcess"/>
    <dgm:cxn modelId="{C8E6256F-6784-4F83-AEEF-4BA281530498}" type="presOf" srcId="{8BE0DB58-C139-4168-B595-B1FDAAF7A055}" destId="{A95F6FAA-009E-440B-968F-979517E4178C}" srcOrd="0" destOrd="0" presId="urn:microsoft.com/office/officeart/2009/layout/CircleArrowProcess"/>
    <dgm:cxn modelId="{4E3F799E-2826-4EF1-9371-72E442CB2231}" srcId="{FA55F1D4-7B81-476E-AAAC-5B171013BC55}" destId="{F5A6F776-FCFE-4071-9C30-645924247C63}" srcOrd="1" destOrd="0" parTransId="{3A944E65-4BC8-4040-8994-8C94AAAFC28C}" sibTransId="{773B9EBF-3B3D-4071-9369-17D5C223FE73}"/>
    <dgm:cxn modelId="{ABE4A624-5747-4319-8ABD-FED693ECE610}" type="presParOf" srcId="{6E9A7D15-309B-4BA5-BCFE-4A30317BEA50}" destId="{5A41815D-D7CE-4D52-95EA-5B77D7E60058}" srcOrd="0" destOrd="0" presId="urn:microsoft.com/office/officeart/2009/layout/CircleArrowProcess"/>
    <dgm:cxn modelId="{EF8AA88E-D0A6-4ED1-ADFD-FD342124C52C}" type="presParOf" srcId="{5A41815D-D7CE-4D52-95EA-5B77D7E60058}" destId="{7E325F78-EDE5-485B-8C51-6FF65A81E5F4}" srcOrd="0" destOrd="0" presId="urn:microsoft.com/office/officeart/2009/layout/CircleArrowProcess"/>
    <dgm:cxn modelId="{0B2E6CB6-1C4E-46FF-AE94-1147D91D3C15}" type="presParOf" srcId="{6E9A7D15-309B-4BA5-BCFE-4A30317BEA50}" destId="{541DEB95-6F54-4333-B4D8-2281869E6DE7}" srcOrd="1" destOrd="0" presId="urn:microsoft.com/office/officeart/2009/layout/CircleArrowProcess"/>
    <dgm:cxn modelId="{8352BEB8-DA42-4A0B-91C7-DACB8CAC3360}" type="presParOf" srcId="{6E9A7D15-309B-4BA5-BCFE-4A30317BEA50}" destId="{24F4B466-6785-42C6-81CE-0FF6C20E024F}" srcOrd="2" destOrd="0" presId="urn:microsoft.com/office/officeart/2009/layout/CircleArrowProcess"/>
    <dgm:cxn modelId="{8BB5D454-C418-47D6-8960-09B47C054DD0}" type="presParOf" srcId="{24F4B466-6785-42C6-81CE-0FF6C20E024F}" destId="{02575369-3611-4625-BA9E-D75C557D612A}" srcOrd="0" destOrd="0" presId="urn:microsoft.com/office/officeart/2009/layout/CircleArrowProcess"/>
    <dgm:cxn modelId="{D011C6DD-F04E-467A-AEBE-E537F8273B0D}" type="presParOf" srcId="{6E9A7D15-309B-4BA5-BCFE-4A30317BEA50}" destId="{09189AF2-620F-45DF-8BC7-612EFC1ECC59}" srcOrd="3" destOrd="0" presId="urn:microsoft.com/office/officeart/2009/layout/CircleArrowProcess"/>
    <dgm:cxn modelId="{C5E5FFD1-7590-4A75-9A64-411301A6B483}" type="presParOf" srcId="{6E9A7D15-309B-4BA5-BCFE-4A30317BEA50}" destId="{BC3AA739-17CA-46DD-B10C-D7122FA2EF3A}" srcOrd="4" destOrd="0" presId="urn:microsoft.com/office/officeart/2009/layout/CircleArrowProcess"/>
    <dgm:cxn modelId="{E19B9E2A-EAFF-4B42-8802-96B4F61489E2}" type="presParOf" srcId="{BC3AA739-17CA-46DD-B10C-D7122FA2EF3A}" destId="{13093635-CA5F-4DB9-A195-EE8368E8548F}" srcOrd="0" destOrd="0" presId="urn:microsoft.com/office/officeart/2009/layout/CircleArrowProcess"/>
    <dgm:cxn modelId="{AD8443BB-D114-499B-A345-AAFDD8008970}" type="presParOf" srcId="{6E9A7D15-309B-4BA5-BCFE-4A30317BEA50}" destId="{A95F6FAA-009E-440B-968F-979517E4178C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25F78-EDE5-485B-8C51-6FF65A81E5F4}">
      <dsp:nvSpPr>
        <dsp:cNvPr id="0" name=""/>
        <dsp:cNvSpPr/>
      </dsp:nvSpPr>
      <dsp:spPr>
        <a:xfrm>
          <a:off x="611136" y="757022"/>
          <a:ext cx="1057621" cy="105778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DEB95-6F54-4333-B4D8-2281869E6DE7}">
      <dsp:nvSpPr>
        <dsp:cNvPr id="0" name=""/>
        <dsp:cNvSpPr/>
      </dsp:nvSpPr>
      <dsp:spPr>
        <a:xfrm>
          <a:off x="844905" y="1138913"/>
          <a:ext cx="587699" cy="293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/>
            <a:t>열정</a:t>
          </a:r>
          <a:endParaRPr lang="ko-KR" altLang="en-US" sz="1300" kern="1200" dirty="0"/>
        </a:p>
      </dsp:txBody>
      <dsp:txXfrm>
        <a:off x="844905" y="1138913"/>
        <a:ext cx="587699" cy="293779"/>
      </dsp:txXfrm>
    </dsp:sp>
    <dsp:sp modelId="{02575369-3611-4625-BA9E-D75C557D612A}">
      <dsp:nvSpPr>
        <dsp:cNvPr id="0" name=""/>
        <dsp:cNvSpPr/>
      </dsp:nvSpPr>
      <dsp:spPr>
        <a:xfrm>
          <a:off x="317385" y="1364796"/>
          <a:ext cx="1057621" cy="105778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189AF2-620F-45DF-8BC7-612EFC1ECC59}">
      <dsp:nvSpPr>
        <dsp:cNvPr id="0" name=""/>
        <dsp:cNvSpPr/>
      </dsp:nvSpPr>
      <dsp:spPr>
        <a:xfrm>
          <a:off x="552346" y="1750203"/>
          <a:ext cx="587699" cy="293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/>
            <a:t>신뢰</a:t>
          </a:r>
          <a:endParaRPr lang="ko-KR" altLang="en-US" sz="1300" kern="1200" dirty="0"/>
        </a:p>
      </dsp:txBody>
      <dsp:txXfrm>
        <a:off x="552346" y="1750203"/>
        <a:ext cx="587699" cy="293779"/>
      </dsp:txXfrm>
    </dsp:sp>
    <dsp:sp modelId="{13093635-CA5F-4DB9-A195-EE8368E8548F}">
      <dsp:nvSpPr>
        <dsp:cNvPr id="0" name=""/>
        <dsp:cNvSpPr/>
      </dsp:nvSpPr>
      <dsp:spPr>
        <a:xfrm>
          <a:off x="686411" y="2045301"/>
          <a:ext cx="908660" cy="909024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5F6FAA-009E-440B-968F-979517E4178C}">
      <dsp:nvSpPr>
        <dsp:cNvPr id="0" name=""/>
        <dsp:cNvSpPr/>
      </dsp:nvSpPr>
      <dsp:spPr>
        <a:xfrm>
          <a:off x="846295" y="2362372"/>
          <a:ext cx="587699" cy="293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/>
            <a:t>다양성</a:t>
          </a:r>
          <a:endParaRPr lang="ko-KR" altLang="en-US" sz="1300" kern="1200" dirty="0"/>
        </a:p>
      </dsp:txBody>
      <dsp:txXfrm>
        <a:off x="846295" y="2362372"/>
        <a:ext cx="587699" cy="2937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66F495ED-B07E-44B6-9F4E-FFAB86F0FC23}" type="datetime1">
              <a:rPr lang="ko-KR" altLang="en-US"/>
              <a:pPr lvl="0">
                <a:defRPr lang="ko-KR" altLang="en-US"/>
              </a:pPr>
              <a:t>2021-12-14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F3B2C96-A795-4D15-8CDE-BED0B3E8A37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3190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4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3000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8062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ko-KR" altLang="en-US" smtClean="0"/>
              <a:pPr lvl="0">
                <a:defRPr lang="ko-KR" altLang="en-US"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649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ko-KR" altLang="en-US" smtClean="0"/>
              <a:pPr lvl="0">
                <a:defRPr lang="ko-KR" altLang="en-US"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626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3793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464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2410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7454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7589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7068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ko-KR" altLang="en-US" smtClean="0"/>
              <a:pPr lvl="0">
                <a:defRPr lang="ko-KR" altLang="en-US"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84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4601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89989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1599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8839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15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650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43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2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05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055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6" indent="0">
              <a:buNone/>
              <a:defRPr sz="1800" b="1"/>
            </a:lvl3pPr>
            <a:lvl4pPr marL="1371444" indent="0">
              <a:buNone/>
              <a:defRPr sz="1600" b="1"/>
            </a:lvl4pPr>
            <a:lvl5pPr marL="1828592" indent="0">
              <a:buNone/>
              <a:defRPr sz="1600" b="1"/>
            </a:lvl5pPr>
            <a:lvl6pPr marL="2285740" indent="0">
              <a:buNone/>
              <a:defRPr sz="1600" b="1"/>
            </a:lvl6pPr>
            <a:lvl7pPr marL="2742888" indent="0">
              <a:buNone/>
              <a:defRPr sz="1600" b="1"/>
            </a:lvl7pPr>
            <a:lvl8pPr marL="3200036" indent="0">
              <a:buNone/>
              <a:defRPr sz="1600" b="1"/>
            </a:lvl8pPr>
            <a:lvl9pPr marL="365718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6" indent="0">
              <a:buNone/>
              <a:defRPr sz="1800" b="1"/>
            </a:lvl3pPr>
            <a:lvl4pPr marL="1371444" indent="0">
              <a:buNone/>
              <a:defRPr sz="1600" b="1"/>
            </a:lvl4pPr>
            <a:lvl5pPr marL="1828592" indent="0">
              <a:buNone/>
              <a:defRPr sz="1600" b="1"/>
            </a:lvl5pPr>
            <a:lvl6pPr marL="2285740" indent="0">
              <a:buNone/>
              <a:defRPr sz="1600" b="1"/>
            </a:lvl6pPr>
            <a:lvl7pPr marL="2742888" indent="0">
              <a:buNone/>
              <a:defRPr sz="1600" b="1"/>
            </a:lvl7pPr>
            <a:lvl8pPr marL="3200036" indent="0">
              <a:buNone/>
              <a:defRPr sz="1600" b="1"/>
            </a:lvl8pPr>
            <a:lvl9pPr marL="365718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536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82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851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593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48" indent="0">
              <a:buNone/>
              <a:defRPr sz="2800"/>
            </a:lvl2pPr>
            <a:lvl3pPr marL="914296" indent="0">
              <a:buNone/>
              <a:defRPr sz="2400"/>
            </a:lvl3pPr>
            <a:lvl4pPr marL="1371444" indent="0">
              <a:buNone/>
              <a:defRPr sz="2000"/>
            </a:lvl4pPr>
            <a:lvl5pPr marL="1828592" indent="0">
              <a:buNone/>
              <a:defRPr sz="2000"/>
            </a:lvl5pPr>
            <a:lvl6pPr marL="2285740" indent="0">
              <a:buNone/>
              <a:defRPr sz="2000"/>
            </a:lvl6pPr>
            <a:lvl7pPr marL="2742888" indent="0">
              <a:buNone/>
              <a:defRPr sz="2000"/>
            </a:lvl7pPr>
            <a:lvl8pPr marL="3200036" indent="0">
              <a:buNone/>
              <a:defRPr sz="2000"/>
            </a:lvl8pPr>
            <a:lvl9pPr marL="3657184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41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30" tIns="45715" rIns="91430" bIns="4571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5F895-C34A-4149-B73F-B6C5D9EB4B7C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F7A02-E3FD-4AE4-8B49-A51A50DB9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807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296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1" indent="-342861" algn="l" defTabSz="914296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5" indent="-285717" algn="l" defTabSz="914296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0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18" indent="-228574" algn="l" defTabSz="914296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66" indent="-228574" algn="l" defTabSz="914296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14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4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ONJEONGH/spring_beansFar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ONJEONGH/spring_beansFar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9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microsoft.com/office/2007/relationships/diagramDrawing" Target="../diagrams/drawing1.xml"/><Relationship Id="rId5" Type="http://schemas.openxmlformats.org/officeDocument/2006/relationships/image" Target="../media/image11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0.png"/><Relationship Id="rId9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5252"/>
            <a:ext cx="9144000" cy="5158752"/>
          </a:xfrm>
          <a:prstGeom prst="rect">
            <a:avLst/>
          </a:prstGeom>
          <a:solidFill>
            <a:srgbClr val="B88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43708" y="3867894"/>
            <a:ext cx="71192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Beans Farm (</a:t>
            </a:r>
            <a:r>
              <a:rPr lang="ko-KR" altLang="en-US" sz="5400" dirty="0" smtClean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원두 팜</a:t>
            </a:r>
            <a:r>
              <a:rPr lang="en-US" altLang="ko-KR" sz="5400" dirty="0" smtClean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)</a:t>
            </a:r>
            <a:endParaRPr lang="ko-KR" altLang="en-US" sz="54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9632" y="1563638"/>
            <a:ext cx="71497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i="1" dirty="0" smtClean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2021 PORTFOLIO</a:t>
            </a:r>
            <a:endParaRPr lang="ko-KR" altLang="en-US" sz="6600" i="1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87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879050" y="-720"/>
            <a:ext cx="3264949" cy="5143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3508" y="130698"/>
            <a:ext cx="3926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6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사용자 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/ </a:t>
            </a:r>
            <a:r>
              <a:rPr lang="ko-KR" altLang="en-US" sz="2800" dirty="0" smtClean="0">
                <a:solidFill>
                  <a:schemeClr val="accent6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관리자 페이지</a:t>
            </a:r>
            <a:endParaRPr lang="ko-KR" altLang="en-US" sz="2800" dirty="0">
              <a:solidFill>
                <a:schemeClr val="accent6">
                  <a:lumMod val="5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56176" y="267494"/>
            <a:ext cx="6447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Bold" pitchFamily="50" charset="-127"/>
                <a:ea typeface="G마켓 산스 Bold" pitchFamily="50" charset="-127"/>
              </a:rPr>
              <a:t>Project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56176" y="515419"/>
            <a:ext cx="1348446" cy="248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 smtClean="0">
                <a:solidFill>
                  <a:schemeClr val="accent6">
                    <a:lumMod val="75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원두커피 전문 쇼핑몰</a:t>
            </a:r>
            <a:endParaRPr lang="en-US" altLang="ko-KR" sz="800" dirty="0" smtClean="0">
              <a:solidFill>
                <a:schemeClr val="accent6">
                  <a:lumMod val="75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56175" y="975380"/>
            <a:ext cx="1311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Bold" pitchFamily="50" charset="-127"/>
                <a:ea typeface="G마켓 산스 Bold" pitchFamily="50" charset="-127"/>
              </a:rPr>
              <a:t>개발 인원 및 기간</a:t>
            </a:r>
            <a:endParaRPr lang="en-US" altLang="ko-KR" sz="1100" dirty="0">
              <a:solidFill>
                <a:schemeClr val="accent6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56175" y="1189913"/>
            <a:ext cx="2135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 기간 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</a:t>
            </a:r>
            <a:r>
              <a:rPr lang="en-US" altLang="ko-KR" sz="800" dirty="0" smtClean="0">
                <a:solidFill>
                  <a:schemeClr val="accent6">
                    <a:lumMod val="75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2021.10.25 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~ </a:t>
            </a:r>
            <a:r>
              <a:rPr lang="en-US" altLang="ko-KR" sz="800" dirty="0" smtClean="0">
                <a:solidFill>
                  <a:schemeClr val="accent6">
                    <a:lumMod val="75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2021.12.15</a:t>
            </a:r>
            <a:endParaRPr lang="en-US" altLang="ko-KR" sz="800" dirty="0">
              <a:solidFill>
                <a:schemeClr val="accent6">
                  <a:lumMod val="75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 인원 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6</a:t>
            </a:r>
            <a:r>
              <a:rPr lang="ko-KR" altLang="en-US" sz="800" dirty="0" smtClean="0">
                <a:solidFill>
                  <a:schemeClr val="accent6">
                    <a:lumMod val="75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명</a:t>
            </a:r>
            <a:endParaRPr lang="en-US" altLang="ko-KR" sz="800" dirty="0">
              <a:solidFill>
                <a:schemeClr val="accent6">
                  <a:lumMod val="75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56176" y="1649874"/>
            <a:ext cx="7954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Bold" pitchFamily="50" charset="-127"/>
                <a:ea typeface="G마켓 산스 Bold" pitchFamily="50" charset="-127"/>
              </a:rPr>
              <a:t>적용 기술</a:t>
            </a:r>
            <a:endParaRPr lang="en-US" altLang="ko-KR" sz="1100" dirty="0">
              <a:solidFill>
                <a:schemeClr val="accent6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56176" y="1897799"/>
            <a:ext cx="11128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accent6">
                    <a:lumMod val="75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Spring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 err="1">
                <a:solidFill>
                  <a:schemeClr val="accent6">
                    <a:lumMod val="75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DBeaber</a:t>
            </a:r>
            <a:endParaRPr lang="en-US" altLang="ko-KR" sz="800" dirty="0">
              <a:solidFill>
                <a:schemeClr val="accent6">
                  <a:lumMod val="75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accent6">
                    <a:lumMod val="75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Eclipse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 err="1" smtClean="0">
                <a:solidFill>
                  <a:schemeClr val="accent6">
                    <a:lumMod val="75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exERD</a:t>
            </a:r>
            <a:endParaRPr lang="en-US" altLang="ko-KR" sz="800" dirty="0" smtClean="0">
              <a:solidFill>
                <a:schemeClr val="accent6">
                  <a:lumMod val="75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accent6">
                    <a:lumMod val="75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Java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accent6">
                    <a:lumMod val="75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Html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 err="1" smtClean="0">
                <a:solidFill>
                  <a:schemeClr val="accent6">
                    <a:lumMod val="75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Css</a:t>
            </a:r>
            <a:endParaRPr lang="en-US" altLang="ko-KR" sz="800" dirty="0" smtClean="0">
              <a:solidFill>
                <a:schemeClr val="accent6">
                  <a:lumMod val="75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 err="1" smtClean="0">
                <a:solidFill>
                  <a:schemeClr val="accent6">
                    <a:lumMod val="75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Js</a:t>
            </a:r>
            <a:endParaRPr lang="en-US" altLang="ko-KR" sz="800" dirty="0" smtClean="0">
              <a:solidFill>
                <a:schemeClr val="accent6">
                  <a:lumMod val="75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 err="1" smtClean="0">
                <a:solidFill>
                  <a:schemeClr val="accent6">
                    <a:lumMod val="75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Jquery</a:t>
            </a:r>
            <a:endParaRPr lang="en-US" altLang="ko-KR" sz="800" dirty="0" smtClean="0">
              <a:solidFill>
                <a:schemeClr val="accent6">
                  <a:lumMod val="75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accent6">
                    <a:lumMod val="75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Apache Tomcat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accent6">
                    <a:lumMod val="75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MySQL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accent6">
                    <a:lumMod val="75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GitHub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56175" y="422407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Bold" pitchFamily="50" charset="-127"/>
                <a:ea typeface="G마켓 산스 Bold" pitchFamily="50" charset="-127"/>
              </a:rPr>
              <a:t>기여도</a:t>
            </a:r>
            <a:endParaRPr lang="en-US" altLang="ko-KR" sz="1100" dirty="0">
              <a:solidFill>
                <a:schemeClr val="accent6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712739" y="4529190"/>
            <a:ext cx="1862778" cy="14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712737" y="4529190"/>
            <a:ext cx="1729661" cy="1425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156175" y="4465734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기획</a:t>
            </a:r>
            <a:endParaRPr lang="en-US" altLang="ko-KR" sz="800" dirty="0">
              <a:solidFill>
                <a:schemeClr val="accent6">
                  <a:lumMod val="75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</a:t>
            </a:r>
            <a:endParaRPr lang="en-US" altLang="ko-KR" sz="800" dirty="0">
              <a:solidFill>
                <a:schemeClr val="accent6">
                  <a:lumMod val="75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712739" y="4726149"/>
            <a:ext cx="1862778" cy="14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712739" y="4726148"/>
            <a:ext cx="1578957" cy="1425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2" y="831484"/>
            <a:ext cx="4898945" cy="2520000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chemeClr val="accent6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61" y="2397062"/>
            <a:ext cx="5228516" cy="2520000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chemeClr val="accent6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34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49248" y="123478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accent6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전체 제품 리스트</a:t>
            </a:r>
            <a:endParaRPr lang="ko-KR" altLang="en-US" sz="2400" dirty="0">
              <a:solidFill>
                <a:schemeClr val="accent6">
                  <a:lumMod val="5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32" y="806148"/>
            <a:ext cx="8963168" cy="432000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-13110" y="0"/>
            <a:ext cx="143508" cy="5143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757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49248" y="12347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accent6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제품상세페이지</a:t>
            </a:r>
            <a:endParaRPr lang="ko-KR" altLang="en-US" sz="2400" dirty="0">
              <a:solidFill>
                <a:schemeClr val="accent6">
                  <a:lumMod val="5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823500"/>
            <a:ext cx="8929901" cy="432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059582"/>
            <a:ext cx="2484173" cy="1216867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 flipV="1">
            <a:off x="2771800" y="2031690"/>
            <a:ext cx="2232248" cy="26642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752020" y="4695986"/>
            <a:ext cx="1800200" cy="252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-13110" y="0"/>
            <a:ext cx="143508" cy="5143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893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49248" y="12347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accent6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장바구니페이지</a:t>
            </a:r>
            <a:endParaRPr lang="ko-KR" altLang="en-US" sz="2400" dirty="0">
              <a:solidFill>
                <a:schemeClr val="accent6">
                  <a:lumMod val="5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" y="823500"/>
            <a:ext cx="8929901" cy="4320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3110" y="0"/>
            <a:ext cx="143508" cy="5143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361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49248" y="12347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accent6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주문서페이지</a:t>
            </a:r>
            <a:endParaRPr lang="ko-KR" altLang="en-US" sz="2400" dirty="0">
              <a:solidFill>
                <a:schemeClr val="accent6">
                  <a:lumMod val="5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4" y="823500"/>
            <a:ext cx="8929901" cy="4320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3110" y="0"/>
            <a:ext cx="143508" cy="5143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99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49248" y="12347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accent6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결제페이지</a:t>
            </a:r>
            <a:endParaRPr lang="ko-KR" altLang="en-US" sz="2400" dirty="0">
              <a:solidFill>
                <a:schemeClr val="accent6">
                  <a:lumMod val="5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1095586"/>
            <a:ext cx="8185744" cy="396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15566"/>
            <a:ext cx="2088232" cy="1329351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9" idx="0"/>
          </p:cNvCxnSpPr>
          <p:nvPr/>
        </p:nvCxnSpPr>
        <p:spPr>
          <a:xfrm flipH="1" flipV="1">
            <a:off x="2195736" y="2031690"/>
            <a:ext cx="738082" cy="14761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63788" y="3507854"/>
            <a:ext cx="540060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-13110" y="0"/>
            <a:ext cx="143508" cy="5143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239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49248" y="12347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accent6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관리자페이지</a:t>
            </a:r>
            <a:endParaRPr lang="ko-KR" altLang="en-US" sz="2400" dirty="0">
              <a:solidFill>
                <a:schemeClr val="accent6">
                  <a:lumMod val="5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27584" y="483518"/>
            <a:ext cx="7811548" cy="4592397"/>
            <a:chOff x="-936612" y="-125933"/>
            <a:chExt cx="8963168" cy="5269433"/>
          </a:xfrm>
        </p:grpSpPr>
        <p:grpSp>
          <p:nvGrpSpPr>
            <p:cNvPr id="6" name="그룹 5"/>
            <p:cNvGrpSpPr/>
            <p:nvPr/>
          </p:nvGrpSpPr>
          <p:grpSpPr>
            <a:xfrm>
              <a:off x="-936612" y="-125933"/>
              <a:ext cx="8963168" cy="5269433"/>
              <a:chOff x="143508" y="600224"/>
              <a:chExt cx="8963168" cy="5269433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508" y="600224"/>
                <a:ext cx="8963168" cy="4320000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7965"/>
              <a:stretch/>
            </p:blipFill>
            <p:spPr>
              <a:xfrm>
                <a:off x="143508" y="4917769"/>
                <a:ext cx="8963168" cy="951888"/>
              </a:xfrm>
              <a:prstGeom prst="rect">
                <a:avLst/>
              </a:prstGeom>
            </p:spPr>
          </p:pic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0333" y="3795886"/>
              <a:ext cx="362262" cy="333281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-13110" y="0"/>
            <a:ext cx="143508" cy="5143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213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0"/>
            <a:ext cx="143508" cy="5143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9248" y="123478"/>
            <a:ext cx="3467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accent6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아임포트</a:t>
            </a:r>
            <a:r>
              <a:rPr lang="ko-KR" altLang="en-US" sz="2400" dirty="0" smtClean="0">
                <a:solidFill>
                  <a:schemeClr val="accent6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 관리자 페이지</a:t>
            </a:r>
            <a:endParaRPr lang="ko-KR" altLang="en-US" sz="2400" dirty="0">
              <a:solidFill>
                <a:schemeClr val="accent6">
                  <a:lumMod val="5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4" y="704321"/>
            <a:ext cx="896316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48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-15252"/>
            <a:ext cx="9144000" cy="5158752"/>
          </a:xfrm>
          <a:prstGeom prst="rect">
            <a:avLst/>
          </a:prstGeom>
          <a:solidFill>
            <a:srgbClr val="B88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12686" y="3367974"/>
            <a:ext cx="3829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400" dirty="0" err="1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BeansFarm</a:t>
            </a:r>
            <a:endParaRPr lang="ko-KR" altLang="en-US" sz="54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1250" y="4317292"/>
            <a:ext cx="7258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BeansFarm</a:t>
            </a:r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은 원두커피 전문 쇼핑몰 주제로 제작을 했습니다</a:t>
            </a:r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50" y="483518"/>
            <a:ext cx="74334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i="1" dirty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#</a:t>
            </a:r>
            <a:r>
              <a:rPr lang="en-US" altLang="ko-KR" sz="6600" i="1" dirty="0" smtClean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03 </a:t>
            </a:r>
            <a:r>
              <a:rPr lang="ko-KR" altLang="en-US" sz="6600" i="1" dirty="0" smtClean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프로젝트 시연</a:t>
            </a:r>
            <a:endParaRPr lang="ko-KR" altLang="en-US" sz="6600" i="1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4168" y="114186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2021.10.25 ~ 2021.12.15</a:t>
            </a:r>
            <a:endParaRPr lang="ko-KR" altLang="en-US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2346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-15252"/>
            <a:ext cx="9144000" cy="5158752"/>
          </a:xfrm>
          <a:prstGeom prst="rect">
            <a:avLst/>
          </a:prstGeom>
          <a:solidFill>
            <a:srgbClr val="B88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363703" y="2015693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 smtClean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감사합니다</a:t>
            </a:r>
            <a:endParaRPr lang="ko-KR" altLang="en-US" sz="6600" i="1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4168" y="114186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2021.10.25 ~ 2021.12.15</a:t>
            </a:r>
            <a:endParaRPr lang="ko-KR" altLang="en-US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726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search.pstatic.net/sunny/?src=http%3A%2F%2Fthumb2.gettyimageskorea.com%2Fimage_preview%2F700%2F201703%2FFKF%2F656159364.jpg&amp;type=sc960_83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30" b="5086"/>
          <a:stretch/>
        </p:blipFill>
        <p:spPr bwMode="auto">
          <a:xfrm>
            <a:off x="3550131" y="-15252"/>
            <a:ext cx="5593870" cy="51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0" y="-15252"/>
            <a:ext cx="3550131" cy="5158752"/>
          </a:xfrm>
          <a:prstGeom prst="rect">
            <a:avLst/>
          </a:prstGeom>
          <a:solidFill>
            <a:srgbClr val="B88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1337929" y="915566"/>
            <a:ext cx="0" cy="393990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400257" y="998206"/>
            <a:ext cx="642726" cy="64272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47664" y="1119514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0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Bold"/>
                <a:ea typeface="G마켓 산스 Bold"/>
              </a:rPr>
              <a:t>팀원소개</a:t>
            </a:r>
            <a:endParaRPr lang="ko-KR" altLang="en-US" sz="2000" dirty="0">
              <a:solidFill>
                <a:schemeClr val="accent6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마켓 산스 Bold"/>
              <a:ea typeface="G마켓 산스 Bol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2448" y="202146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2800" dirty="0" smtClean="0">
                <a:solidFill>
                  <a:schemeClr val="accent6">
                    <a:lumMod val="50000"/>
                  </a:schemeClr>
                </a:solidFill>
                <a:latin typeface="G마켓 산스 Bold"/>
                <a:ea typeface="G마켓 산스 Bold"/>
              </a:rPr>
              <a:t>목차</a:t>
            </a:r>
            <a:endParaRPr lang="ko-KR" altLang="en-US" sz="2800" dirty="0">
              <a:solidFill>
                <a:schemeClr val="accent6">
                  <a:lumMod val="5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00257" y="1913772"/>
            <a:ext cx="642726" cy="64272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2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47664" y="2035080"/>
            <a:ext cx="9541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0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Bold"/>
                <a:ea typeface="G마켓 산스 Bold"/>
              </a:rPr>
              <a:t>모델링</a:t>
            </a:r>
            <a:endParaRPr lang="ko-KR" altLang="en-US" sz="2000" dirty="0">
              <a:solidFill>
                <a:schemeClr val="accent6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마켓 산스 Bold"/>
              <a:ea typeface="G마켓 산스 Bold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00257" y="2831032"/>
            <a:ext cx="642726" cy="64272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3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47664" y="2952340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0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Bold"/>
                <a:ea typeface="G마켓 산스 Bold"/>
              </a:rPr>
              <a:t>프로젝트</a:t>
            </a:r>
            <a:endParaRPr lang="ko-KR" altLang="en-US" sz="2000" dirty="0">
              <a:solidFill>
                <a:schemeClr val="accent6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마켓 산스 Bold"/>
              <a:ea typeface="G마켓 산스 Bold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00257" y="3746598"/>
            <a:ext cx="642726" cy="64272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4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47664" y="3867906"/>
            <a:ext cx="180850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0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Bold"/>
                <a:ea typeface="G마켓 산스 Bold"/>
              </a:rPr>
              <a:t>프로젝트 시연</a:t>
            </a:r>
            <a:endParaRPr lang="ko-KR" altLang="en-US" sz="2000" dirty="0">
              <a:solidFill>
                <a:schemeClr val="accent6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마켓 산스 Bold"/>
              <a:ea typeface="G마켓 산스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-720"/>
            <a:ext cx="9143999" cy="5143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29544" y="1509440"/>
            <a:ext cx="126188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2800" dirty="0" smtClean="0">
                <a:solidFill>
                  <a:schemeClr val="accent6">
                    <a:lumMod val="75000"/>
                  </a:schemeClr>
                </a:solidFill>
                <a:latin typeface="G마켓 산스 Bold"/>
                <a:ea typeface="G마켓 산스 Bold"/>
              </a:rPr>
              <a:t>백승엽</a:t>
            </a:r>
            <a:endParaRPr lang="ko-KR" altLang="en-US" sz="2800" dirty="0">
              <a:solidFill>
                <a:schemeClr val="accent6">
                  <a:lumMod val="75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8712" y="2225939"/>
            <a:ext cx="1723549" cy="24929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전공 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법학과</a:t>
            </a:r>
            <a:endParaRPr lang="en-US" altLang="ko-KR" sz="1100" dirty="0" smtClean="0">
              <a:solidFill>
                <a:schemeClr val="accent6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20000"/>
              </a:lnSpc>
              <a:defRPr lang="ko-KR" altLang="en-US"/>
            </a:pPr>
            <a:endParaRPr lang="en-US" altLang="ko-KR" sz="900" dirty="0" smtClean="0">
              <a:solidFill>
                <a:schemeClr val="accent6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</a:t>
            </a:r>
            <a:r>
              <a:rPr lang="ko-KR" altLang="en-US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총괄</a:t>
            </a:r>
            <a:endParaRPr lang="en-US" altLang="ko-KR" sz="1100" dirty="0" smtClean="0">
              <a:solidFill>
                <a:schemeClr val="accent6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메인 </a:t>
            </a:r>
            <a:r>
              <a:rPr lang="ko-KR" altLang="en-US" sz="1100" dirty="0" err="1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프론트엔드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100" dirty="0" err="1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반응형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회원정보수정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제품후기작성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이미지파일 </a:t>
            </a:r>
            <a:r>
              <a:rPr lang="ko-KR" altLang="en-US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업로드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제품상세페이지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장바구니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100" dirty="0" err="1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모달창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주문서 </a:t>
            </a:r>
            <a:r>
              <a:rPr lang="ko-KR" altLang="en-US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조회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 제품 구매 및 환불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결제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100" dirty="0" err="1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아임포트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878016" y="82324"/>
            <a:ext cx="0" cy="4515966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275554" y="2110850"/>
            <a:ext cx="369864" cy="64856"/>
            <a:chOff x="1073844" y="2931790"/>
            <a:chExt cx="369864" cy="64856"/>
          </a:xfrm>
        </p:grpSpPr>
        <p:sp>
          <p:nvSpPr>
            <p:cNvPr id="18" name="타원 17"/>
            <p:cNvSpPr/>
            <p:nvPr/>
          </p:nvSpPr>
          <p:spPr>
            <a:xfrm>
              <a:off x="1378852" y="2931790"/>
              <a:ext cx="64856" cy="6485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1073844" y="2931790"/>
              <a:ext cx="64856" cy="6485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1226244" y="2931790"/>
              <a:ext cx="64856" cy="6485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93641" y="4693747"/>
            <a:ext cx="736099" cy="365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G마켓 산스 Bold"/>
                <a:ea typeface="G마켓 산스 Bold"/>
              </a:rPr>
              <a:t>Github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3844" y="4758909"/>
            <a:ext cx="7890644" cy="28803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113032" y="4781056"/>
            <a:ext cx="366638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링크 </a:t>
            </a: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  <a:hlinkClick r:id="rId3"/>
              </a:rPr>
              <a:t>https://github.com/YOONJEONGH/spring_beansFarm</a:t>
            </a:r>
            <a:endParaRPr lang="en-US" altLang="ko-KR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93914" y="1509440"/>
            <a:ext cx="126188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2800" dirty="0" smtClean="0">
                <a:solidFill>
                  <a:schemeClr val="accent6">
                    <a:lumMod val="75000"/>
                  </a:schemeClr>
                </a:solidFill>
                <a:latin typeface="G마켓 산스 Bold"/>
                <a:ea typeface="G마켓 산스 Bold"/>
              </a:rPr>
              <a:t>허윤정</a:t>
            </a:r>
            <a:endParaRPr lang="ko-KR" altLang="en-US" sz="2800" dirty="0">
              <a:solidFill>
                <a:schemeClr val="accent6">
                  <a:lumMod val="75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71900" y="2225939"/>
            <a:ext cx="1705915" cy="24929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전공 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행정학과</a:t>
            </a:r>
            <a:endParaRPr lang="en-US" altLang="ko-KR" sz="1100" dirty="0" smtClean="0">
              <a:solidFill>
                <a:schemeClr val="accent6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20000"/>
              </a:lnSpc>
              <a:defRPr lang="ko-KR" altLang="en-US"/>
            </a:pPr>
            <a:endParaRPr lang="en-US" altLang="ko-KR" sz="900" dirty="0" smtClean="0">
              <a:solidFill>
                <a:schemeClr val="accent6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</a:t>
            </a:r>
            <a:r>
              <a:rPr lang="ko-KR" altLang="en-US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총괄</a:t>
            </a:r>
            <a:endParaRPr lang="en-US" altLang="ko-KR" sz="1100" dirty="0" smtClean="0">
              <a:solidFill>
                <a:schemeClr val="accent6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회의록 작성</a:t>
            </a:r>
            <a:endParaRPr lang="en-US" altLang="ko-KR" sz="1100" dirty="0" smtClean="0">
              <a:solidFill>
                <a:schemeClr val="accent6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서브페이지 </a:t>
            </a:r>
            <a:r>
              <a:rPr lang="ko-KR" altLang="en-US" sz="1100" dirty="0" err="1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프론트엔드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회원정보수정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쿠폰지급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회원로그인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아이디 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sz="1100" dirty="0" err="1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비밀번호찾기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주문서 </a:t>
            </a:r>
            <a:r>
              <a:rPr lang="ko-KR" altLang="en-US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조회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endParaRPr lang="en-US" altLang="ko-KR" sz="1100" dirty="0" smtClean="0">
              <a:solidFill>
                <a:schemeClr val="accent6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장바구니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100" dirty="0" err="1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모달창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결제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100" dirty="0" err="1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아임포트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이미지파일 업로드 기능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4339924" y="2110850"/>
            <a:ext cx="369864" cy="64856"/>
            <a:chOff x="1073844" y="2931790"/>
            <a:chExt cx="369864" cy="64856"/>
          </a:xfrm>
        </p:grpSpPr>
        <p:sp>
          <p:nvSpPr>
            <p:cNvPr id="42" name="타원 41"/>
            <p:cNvSpPr/>
            <p:nvPr/>
          </p:nvSpPr>
          <p:spPr>
            <a:xfrm>
              <a:off x="1378852" y="2931790"/>
              <a:ext cx="64856" cy="6485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1073844" y="2931790"/>
              <a:ext cx="64856" cy="6485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1226244" y="2931790"/>
              <a:ext cx="64856" cy="6485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86" y="214446"/>
            <a:ext cx="1080000" cy="1080000"/>
          </a:xfrm>
          <a:prstGeom prst="ellipse">
            <a:avLst/>
          </a:prstGeom>
          <a:ln w="63500" cap="rnd">
            <a:solidFill>
              <a:schemeClr val="accent6">
                <a:lumMod val="5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49" name="직선 연결선 48"/>
          <p:cNvCxnSpPr/>
          <p:nvPr/>
        </p:nvCxnSpPr>
        <p:spPr>
          <a:xfrm>
            <a:off x="6118376" y="123893"/>
            <a:ext cx="0" cy="4515966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73746" y="1509440"/>
            <a:ext cx="126188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2800" dirty="0" smtClean="0">
                <a:solidFill>
                  <a:schemeClr val="accent6">
                    <a:lumMod val="75000"/>
                  </a:schemeClr>
                </a:solidFill>
                <a:latin typeface="G마켓 산스 Bold"/>
                <a:ea typeface="G마켓 산스 Bold"/>
              </a:rPr>
              <a:t>안성용</a:t>
            </a:r>
            <a:endParaRPr lang="ko-KR" altLang="en-US" sz="2800" dirty="0">
              <a:solidFill>
                <a:schemeClr val="accent6">
                  <a:lumMod val="75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70659" y="2253896"/>
            <a:ext cx="1837361" cy="19205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전공 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100" dirty="0" err="1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웹디자인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학과</a:t>
            </a:r>
            <a:endParaRPr lang="en-US" altLang="ko-KR" sz="1100" dirty="0" smtClean="0">
              <a:solidFill>
                <a:schemeClr val="accent6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20000"/>
              </a:lnSpc>
              <a:defRPr lang="ko-KR" altLang="en-US"/>
            </a:pPr>
            <a:endParaRPr lang="en-US" altLang="ko-KR" sz="1100" dirty="0" smtClean="0">
              <a:solidFill>
                <a:schemeClr val="accent6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데이터베이스 제작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제품페이지 제작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제품등록 및 수정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제품 삭제 및 조회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페이지 검색 및 </a:t>
            </a:r>
            <a:r>
              <a:rPr lang="ko-KR" altLang="en-US" sz="1100" dirty="0" err="1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페이징기능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제품상세페이지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장바구니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100" dirty="0" smtClean="0">
              <a:solidFill>
                <a:schemeClr val="accent6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이미지파일 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업로드 기능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7519756" y="2110850"/>
            <a:ext cx="369864" cy="64856"/>
            <a:chOff x="1073844" y="2931790"/>
            <a:chExt cx="369864" cy="64856"/>
          </a:xfrm>
        </p:grpSpPr>
        <p:sp>
          <p:nvSpPr>
            <p:cNvPr id="54" name="타원 53"/>
            <p:cNvSpPr/>
            <p:nvPr/>
          </p:nvSpPr>
          <p:spPr>
            <a:xfrm>
              <a:off x="1378852" y="2931790"/>
              <a:ext cx="64856" cy="6485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1073844" y="2931790"/>
              <a:ext cx="64856" cy="6485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1226244" y="2931790"/>
              <a:ext cx="64856" cy="6485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18" y="214201"/>
            <a:ext cx="1080000" cy="1080000"/>
          </a:xfrm>
          <a:prstGeom prst="ellipse">
            <a:avLst/>
          </a:prstGeom>
          <a:ln w="63500" cap="rnd">
            <a:solidFill>
              <a:schemeClr val="accent6">
                <a:lumMod val="5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736" y="267614"/>
            <a:ext cx="1080000" cy="1080000"/>
          </a:xfrm>
          <a:prstGeom prst="ellipse">
            <a:avLst/>
          </a:prstGeom>
          <a:ln w="63500" cap="rnd">
            <a:solidFill>
              <a:schemeClr val="accent6">
                <a:lumMod val="5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-720"/>
            <a:ext cx="9143999" cy="5143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68810" y="1509440"/>
            <a:ext cx="126188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2800" dirty="0" err="1" smtClean="0">
                <a:solidFill>
                  <a:schemeClr val="accent6">
                    <a:lumMod val="75000"/>
                  </a:schemeClr>
                </a:solidFill>
                <a:latin typeface="G마켓 산스 Bold"/>
                <a:ea typeface="G마켓 산스 Bold"/>
              </a:rPr>
              <a:t>석주명</a:t>
            </a:r>
            <a:endParaRPr lang="ko-KR" altLang="en-US" sz="2800" dirty="0">
              <a:solidFill>
                <a:schemeClr val="accent6">
                  <a:lumMod val="75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527" y="2379416"/>
            <a:ext cx="2204450" cy="19205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전공 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International Studies </a:t>
            </a:r>
            <a:endParaRPr lang="en-US" altLang="ko-KR" sz="1100" dirty="0" smtClean="0">
              <a:solidFill>
                <a:schemeClr val="accent6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20000"/>
              </a:lnSpc>
              <a:defRPr lang="ko-KR" altLang="en-US"/>
            </a:pP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with 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Chinese</a:t>
            </a:r>
            <a:endParaRPr lang="en-US" altLang="ko-KR" sz="1100" dirty="0" smtClean="0">
              <a:solidFill>
                <a:schemeClr val="accent6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20000"/>
              </a:lnSpc>
              <a:defRPr lang="ko-KR" altLang="en-US"/>
            </a:pPr>
            <a:endParaRPr lang="en-US" altLang="ko-KR" sz="1100" dirty="0" smtClean="0">
              <a:solidFill>
                <a:schemeClr val="accent6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고객센터 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100" dirty="0" err="1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자주하는질문</a:t>
            </a:r>
            <a:endParaRPr lang="en-US" altLang="ko-KR" sz="1100" dirty="0" smtClean="0">
              <a:solidFill>
                <a:schemeClr val="accent6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주소</a:t>
            </a:r>
            <a:r>
              <a:rPr lang="en-US" altLang="ko-KR" sz="1100" u="sng" dirty="0" err="1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r>
              <a:rPr lang="en-US" altLang="ko-KR" sz="1100" u="sng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100" u="sng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</a:t>
            </a:r>
            <a:r>
              <a:rPr lang="en-US" altLang="ko-KR" sz="1100" u="sng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주소목록 </a:t>
            </a:r>
            <a:r>
              <a:rPr lang="ko-KR" altLang="en-US" sz="1100" dirty="0" err="1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팝업창기능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 err="1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파비콘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기능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제품등록 기능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결제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100" dirty="0" err="1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아임포트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</a:t>
            </a:r>
            <a:endParaRPr lang="en-US" altLang="ko-KR" sz="1100" dirty="0" smtClean="0">
              <a:solidFill>
                <a:schemeClr val="accent6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878016" y="82324"/>
            <a:ext cx="0" cy="4515966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214820" y="2110850"/>
            <a:ext cx="369864" cy="64856"/>
            <a:chOff x="1073844" y="2931790"/>
            <a:chExt cx="369864" cy="64856"/>
          </a:xfrm>
        </p:grpSpPr>
        <p:sp>
          <p:nvSpPr>
            <p:cNvPr id="18" name="타원 17"/>
            <p:cNvSpPr/>
            <p:nvPr/>
          </p:nvSpPr>
          <p:spPr>
            <a:xfrm>
              <a:off x="1378852" y="2931790"/>
              <a:ext cx="64856" cy="6485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1073844" y="2931790"/>
              <a:ext cx="64856" cy="6485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1226244" y="2931790"/>
              <a:ext cx="64856" cy="6485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93641" y="4693747"/>
            <a:ext cx="736099" cy="365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G마켓 산스 Bold"/>
                <a:ea typeface="G마켓 산스 Bold"/>
              </a:rPr>
              <a:t>Github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3844" y="4758909"/>
            <a:ext cx="7890644" cy="28803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113032" y="4781056"/>
            <a:ext cx="366638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링크 </a:t>
            </a: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: </a:t>
            </a: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  <a:hlinkClick r:id="rId3"/>
              </a:rPr>
              <a:t>https://github.com/YOONJEONGH/spring_beansFarm</a:t>
            </a:r>
            <a:endParaRPr lang="en-US" altLang="ko-KR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93914" y="1509440"/>
            <a:ext cx="126188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2800" dirty="0" smtClean="0">
                <a:solidFill>
                  <a:schemeClr val="accent6">
                    <a:lumMod val="75000"/>
                  </a:schemeClr>
                </a:solidFill>
                <a:latin typeface="G마켓 산스 Bold"/>
                <a:ea typeface="G마켓 산스 Bold"/>
              </a:rPr>
              <a:t>권민성</a:t>
            </a:r>
            <a:endParaRPr lang="ko-KR" altLang="en-US" sz="2800" dirty="0">
              <a:solidFill>
                <a:schemeClr val="accent6">
                  <a:lumMod val="75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404997" y="2379416"/>
            <a:ext cx="2239717" cy="15142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전공 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부사관학과</a:t>
            </a:r>
            <a:endParaRPr lang="en-US" altLang="ko-KR" sz="1100" dirty="0" smtClean="0">
              <a:solidFill>
                <a:schemeClr val="accent6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20000"/>
              </a:lnSpc>
              <a:defRPr lang="ko-KR" altLang="en-US"/>
            </a:pPr>
            <a:endParaRPr lang="en-US" altLang="ko-KR" sz="1100" dirty="0" smtClean="0">
              <a:solidFill>
                <a:schemeClr val="accent6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고객센터 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100" b="1" dirty="0" err="1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프론트엔드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100" b="1" dirty="0" err="1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반응형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고객센터 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1:1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문의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100" dirty="0" err="1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 비번 </a:t>
            </a:r>
            <a:r>
              <a:rPr lang="ko-KR" altLang="en-US" sz="1100" dirty="0" err="1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암호화기능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주소목록 </a:t>
            </a:r>
            <a:r>
              <a:rPr lang="ko-KR" altLang="en-US" sz="1100" dirty="0" err="1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팝업창기능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에러페이지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결제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100" dirty="0" err="1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아임포트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</a:t>
            </a:r>
            <a:endParaRPr lang="en-US" altLang="ko-KR" sz="1100" dirty="0" smtClean="0">
              <a:solidFill>
                <a:schemeClr val="accent6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4339924" y="2110850"/>
            <a:ext cx="369864" cy="64856"/>
            <a:chOff x="1073844" y="2931790"/>
            <a:chExt cx="369864" cy="64856"/>
          </a:xfrm>
        </p:grpSpPr>
        <p:sp>
          <p:nvSpPr>
            <p:cNvPr id="42" name="타원 41"/>
            <p:cNvSpPr/>
            <p:nvPr/>
          </p:nvSpPr>
          <p:spPr>
            <a:xfrm>
              <a:off x="1378852" y="2931790"/>
              <a:ext cx="64856" cy="6485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1073844" y="2931790"/>
              <a:ext cx="64856" cy="6485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1226244" y="2931790"/>
              <a:ext cx="64856" cy="6485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cxnSp>
        <p:nvCxnSpPr>
          <p:cNvPr id="49" name="직선 연결선 48"/>
          <p:cNvCxnSpPr/>
          <p:nvPr/>
        </p:nvCxnSpPr>
        <p:spPr>
          <a:xfrm>
            <a:off x="6118376" y="123893"/>
            <a:ext cx="0" cy="4515966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73746" y="1509440"/>
            <a:ext cx="126188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2800" dirty="0" smtClean="0">
                <a:solidFill>
                  <a:schemeClr val="accent6">
                    <a:lumMod val="75000"/>
                  </a:schemeClr>
                </a:solidFill>
                <a:latin typeface="G마켓 산스 Bold"/>
                <a:ea typeface="G마켓 산스 Bold"/>
              </a:rPr>
              <a:t>최명기</a:t>
            </a:r>
            <a:endParaRPr lang="ko-KR" altLang="en-US" sz="2800" dirty="0">
              <a:solidFill>
                <a:schemeClr val="accent6">
                  <a:lumMod val="75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91853" y="2427993"/>
            <a:ext cx="2425664" cy="15142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전공 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행정학과</a:t>
            </a:r>
            <a:endParaRPr lang="en-US" altLang="ko-KR" sz="1100" dirty="0" smtClean="0">
              <a:solidFill>
                <a:schemeClr val="accent6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20000"/>
              </a:lnSpc>
              <a:defRPr lang="ko-KR" altLang="en-US"/>
            </a:pPr>
            <a:endParaRPr lang="en-US" altLang="ko-KR" sz="1100" dirty="0" smtClean="0">
              <a:solidFill>
                <a:schemeClr val="accent6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고객센터 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공지사항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상단 고정 기능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제품등록 기능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에러페이지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이미지파일 업로드 기능</a:t>
            </a:r>
            <a:r>
              <a:rPr lang="en-US" altLang="ko-KR" sz="1100" dirty="0" smtClean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defRPr lang="ko-KR" altLang="en-US"/>
            </a:pP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결제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100" dirty="0" err="1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아임포트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7519756" y="2110850"/>
            <a:ext cx="369864" cy="64856"/>
            <a:chOff x="1073844" y="2931790"/>
            <a:chExt cx="369864" cy="64856"/>
          </a:xfrm>
        </p:grpSpPr>
        <p:sp>
          <p:nvSpPr>
            <p:cNvPr id="54" name="타원 53"/>
            <p:cNvSpPr/>
            <p:nvPr/>
          </p:nvSpPr>
          <p:spPr>
            <a:xfrm>
              <a:off x="1378852" y="2931790"/>
              <a:ext cx="64856" cy="6485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1073844" y="2931790"/>
              <a:ext cx="64856" cy="6485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1226244" y="2931790"/>
              <a:ext cx="64856" cy="6485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48" y="231610"/>
            <a:ext cx="1080000" cy="1080000"/>
          </a:xfrm>
          <a:prstGeom prst="ellipse">
            <a:avLst/>
          </a:prstGeom>
          <a:ln w="63500" cap="rnd">
            <a:solidFill>
              <a:schemeClr val="accent6">
                <a:lumMod val="5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752" y="230430"/>
            <a:ext cx="1080000" cy="1080000"/>
          </a:xfrm>
          <a:prstGeom prst="ellipse">
            <a:avLst/>
          </a:prstGeom>
          <a:ln w="63500" cap="rnd">
            <a:solidFill>
              <a:schemeClr val="accent6">
                <a:lumMod val="5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001" y="230430"/>
            <a:ext cx="1080000" cy="1080000"/>
          </a:xfrm>
          <a:prstGeom prst="ellipse">
            <a:avLst/>
          </a:prstGeom>
          <a:ln w="63500" cap="rnd">
            <a:solidFill>
              <a:schemeClr val="accent6">
                <a:lumMod val="5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8767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-15252"/>
            <a:ext cx="9144000" cy="5158752"/>
          </a:xfrm>
          <a:prstGeom prst="rect">
            <a:avLst/>
          </a:prstGeom>
          <a:solidFill>
            <a:srgbClr val="B88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81853" y="3367974"/>
            <a:ext cx="4060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400" dirty="0" smtClean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Beans Farm</a:t>
            </a:r>
            <a:endParaRPr lang="ko-KR" altLang="en-US" sz="54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1250" y="4317292"/>
            <a:ext cx="7258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BeansFarm</a:t>
            </a:r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은 원두커피 전문 쇼핑몰 주제로 제작을 했습니다</a:t>
            </a:r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50" y="483518"/>
            <a:ext cx="46121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i="1" dirty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#</a:t>
            </a:r>
            <a:r>
              <a:rPr lang="en-US" altLang="ko-KR" sz="6600" i="1" dirty="0" smtClean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01 </a:t>
            </a:r>
            <a:r>
              <a:rPr lang="ko-KR" altLang="en-US" sz="6600" i="1" dirty="0" smtClean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모델링</a:t>
            </a:r>
            <a:endParaRPr lang="ko-KR" altLang="en-US" sz="6600" i="1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4168" y="114186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2021.10.25 ~ 2021.12.15</a:t>
            </a:r>
            <a:endParaRPr lang="ko-KR" altLang="en-US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02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720"/>
            <a:ext cx="9143999" cy="8442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7636" y="23787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데이터베이스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1026" name="Picture 2" descr="https://s3.us-west-2.amazonaws.com/secure.notion-static.com/3dbd8dd0-7ff1-4ba7-bb3f-f7d557ff634b/beansFarm.png?X-Amz-Algorithm=AWS4-HMAC-SHA256&amp;X-Amz-Content-Sha256=UNSIGNED-PAYLOAD&amp;X-Amz-Credential=AKIAT73L2G45EIPT3X45%2F20211213%2Fus-west-2%2Fs3%2Faws4_request&amp;X-Amz-Date=20211213T111943Z&amp;X-Amz-Expires=86400&amp;X-Amz-Signature=74f99a79ab17a2098156be0423932cc1bdff364245c1ff09562c1974eb88e22e&amp;X-Amz-SignedHeaders=host&amp;response-content-disposition=filename%20%3D%22beansFarm.png%22&amp;x-id=GetOb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59" y="938230"/>
            <a:ext cx="6120680" cy="406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399492" y="3111810"/>
            <a:ext cx="616223" cy="144016"/>
          </a:xfrm>
          <a:prstGeom prst="rect">
            <a:avLst/>
          </a:prstGeom>
          <a:solidFill>
            <a:schemeClr val="accent6">
              <a:lumMod val="75000"/>
              <a:alpha val="9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옵션분류</a:t>
            </a:r>
            <a:endParaRPr lang="ko-KR" altLang="en-US" sz="800" dirty="0"/>
          </a:p>
        </p:txBody>
      </p:sp>
      <p:sp>
        <p:nvSpPr>
          <p:cNvPr id="35" name="직사각형 34"/>
          <p:cNvSpPr/>
          <p:nvPr/>
        </p:nvSpPr>
        <p:spPr>
          <a:xfrm>
            <a:off x="1393166" y="2726241"/>
            <a:ext cx="616223" cy="144016"/>
          </a:xfrm>
          <a:prstGeom prst="rect">
            <a:avLst/>
          </a:prstGeom>
          <a:solidFill>
            <a:schemeClr val="accent6">
              <a:lumMod val="75000"/>
              <a:alpha val="9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원산지</a:t>
            </a:r>
            <a:endParaRPr lang="ko-KR" altLang="en-US" sz="800" dirty="0"/>
          </a:p>
        </p:txBody>
      </p:sp>
      <p:sp>
        <p:nvSpPr>
          <p:cNvPr id="36" name="직사각형 35"/>
          <p:cNvSpPr/>
          <p:nvPr/>
        </p:nvSpPr>
        <p:spPr>
          <a:xfrm>
            <a:off x="1377961" y="2340672"/>
            <a:ext cx="616223" cy="144016"/>
          </a:xfrm>
          <a:prstGeom prst="rect">
            <a:avLst/>
          </a:prstGeom>
          <a:solidFill>
            <a:schemeClr val="accent6">
              <a:lumMod val="75000"/>
              <a:alpha val="9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카테고리</a:t>
            </a:r>
            <a:endParaRPr lang="ko-KR" altLang="en-US" sz="800" dirty="0"/>
          </a:p>
        </p:txBody>
      </p:sp>
      <p:sp>
        <p:nvSpPr>
          <p:cNvPr id="37" name="직사각형 36"/>
          <p:cNvSpPr/>
          <p:nvPr/>
        </p:nvSpPr>
        <p:spPr>
          <a:xfrm>
            <a:off x="2644452" y="3030027"/>
            <a:ext cx="616223" cy="144016"/>
          </a:xfrm>
          <a:prstGeom prst="rect">
            <a:avLst/>
          </a:prstGeom>
          <a:solidFill>
            <a:schemeClr val="accent6">
              <a:lumMod val="75000"/>
              <a:alpha val="9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상품옵션</a:t>
            </a:r>
            <a:endParaRPr lang="ko-KR" altLang="en-US" sz="800" dirty="0"/>
          </a:p>
        </p:txBody>
      </p:sp>
      <p:sp>
        <p:nvSpPr>
          <p:cNvPr id="38" name="직사각형 37"/>
          <p:cNvSpPr/>
          <p:nvPr/>
        </p:nvSpPr>
        <p:spPr>
          <a:xfrm>
            <a:off x="2643857" y="2342557"/>
            <a:ext cx="616223" cy="144016"/>
          </a:xfrm>
          <a:prstGeom prst="rect">
            <a:avLst/>
          </a:prstGeom>
          <a:solidFill>
            <a:schemeClr val="accent6">
              <a:lumMod val="75000"/>
              <a:alpha val="9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제품</a:t>
            </a:r>
            <a:endParaRPr lang="ko-KR" altLang="en-US" sz="800" dirty="0"/>
          </a:p>
        </p:txBody>
      </p:sp>
      <p:sp>
        <p:nvSpPr>
          <p:cNvPr id="39" name="직사각형 38"/>
          <p:cNvSpPr/>
          <p:nvPr/>
        </p:nvSpPr>
        <p:spPr>
          <a:xfrm>
            <a:off x="2643857" y="1992917"/>
            <a:ext cx="616223" cy="144016"/>
          </a:xfrm>
          <a:prstGeom prst="rect">
            <a:avLst/>
          </a:prstGeom>
          <a:solidFill>
            <a:schemeClr val="accent6">
              <a:lumMod val="75000"/>
              <a:alpha val="9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제품상세</a:t>
            </a:r>
            <a:endParaRPr lang="ko-KR" altLang="en-US" sz="800" dirty="0"/>
          </a:p>
        </p:txBody>
      </p:sp>
      <p:sp>
        <p:nvSpPr>
          <p:cNvPr id="40" name="직사각형 39"/>
          <p:cNvSpPr/>
          <p:nvPr/>
        </p:nvSpPr>
        <p:spPr>
          <a:xfrm>
            <a:off x="2335745" y="1170988"/>
            <a:ext cx="616223" cy="144016"/>
          </a:xfrm>
          <a:prstGeom prst="rect">
            <a:avLst/>
          </a:prstGeom>
          <a:solidFill>
            <a:schemeClr val="accent6">
              <a:lumMod val="75000"/>
              <a:alpha val="9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주소</a:t>
            </a:r>
            <a:endParaRPr lang="ko-KR" altLang="en-US" sz="800" dirty="0"/>
          </a:p>
        </p:txBody>
      </p:sp>
      <p:sp>
        <p:nvSpPr>
          <p:cNvPr id="41" name="직사각형 40"/>
          <p:cNvSpPr/>
          <p:nvPr/>
        </p:nvSpPr>
        <p:spPr>
          <a:xfrm>
            <a:off x="3884091" y="3033594"/>
            <a:ext cx="616223" cy="144016"/>
          </a:xfrm>
          <a:prstGeom prst="rect">
            <a:avLst/>
          </a:prstGeom>
          <a:solidFill>
            <a:schemeClr val="accent6">
              <a:lumMod val="75000"/>
              <a:alpha val="9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장바구니</a:t>
            </a:r>
            <a:endParaRPr lang="ko-KR" altLang="en-US" sz="800" dirty="0"/>
          </a:p>
        </p:txBody>
      </p:sp>
      <p:sp>
        <p:nvSpPr>
          <p:cNvPr id="42" name="직사각형 41"/>
          <p:cNvSpPr/>
          <p:nvPr/>
        </p:nvSpPr>
        <p:spPr>
          <a:xfrm>
            <a:off x="3884091" y="3723878"/>
            <a:ext cx="616223" cy="144016"/>
          </a:xfrm>
          <a:prstGeom prst="rect">
            <a:avLst/>
          </a:prstGeom>
          <a:solidFill>
            <a:schemeClr val="accent6">
              <a:lumMod val="75000"/>
              <a:alpha val="9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관리자</a:t>
            </a:r>
            <a:endParaRPr lang="ko-KR" altLang="en-US" sz="800" dirty="0"/>
          </a:p>
        </p:txBody>
      </p:sp>
      <p:sp>
        <p:nvSpPr>
          <p:cNvPr id="43" name="직사각형 42"/>
          <p:cNvSpPr/>
          <p:nvPr/>
        </p:nvSpPr>
        <p:spPr>
          <a:xfrm>
            <a:off x="3880779" y="4172694"/>
            <a:ext cx="616223" cy="144016"/>
          </a:xfrm>
          <a:prstGeom prst="rect">
            <a:avLst/>
          </a:prstGeom>
          <a:solidFill>
            <a:schemeClr val="accent6">
              <a:lumMod val="75000"/>
              <a:alpha val="9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공지사항</a:t>
            </a:r>
            <a:endParaRPr lang="ko-KR" altLang="en-US" sz="800" dirty="0"/>
          </a:p>
        </p:txBody>
      </p:sp>
      <p:sp>
        <p:nvSpPr>
          <p:cNvPr id="44" name="직사각형 43"/>
          <p:cNvSpPr/>
          <p:nvPr/>
        </p:nvSpPr>
        <p:spPr>
          <a:xfrm>
            <a:off x="5148064" y="3327834"/>
            <a:ext cx="616223" cy="144016"/>
          </a:xfrm>
          <a:prstGeom prst="rect">
            <a:avLst/>
          </a:prstGeom>
          <a:solidFill>
            <a:schemeClr val="accent6">
              <a:lumMod val="75000"/>
              <a:alpha val="9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/>
              <a:t>QnA</a:t>
            </a:r>
            <a:endParaRPr lang="ko-KR" altLang="en-US" sz="800" dirty="0"/>
          </a:p>
        </p:txBody>
      </p:sp>
      <p:sp>
        <p:nvSpPr>
          <p:cNvPr id="45" name="직사각형 44"/>
          <p:cNvSpPr/>
          <p:nvPr/>
        </p:nvSpPr>
        <p:spPr>
          <a:xfrm>
            <a:off x="6336196" y="3381017"/>
            <a:ext cx="616223" cy="144016"/>
          </a:xfrm>
          <a:prstGeom prst="rect">
            <a:avLst/>
          </a:prstGeom>
          <a:solidFill>
            <a:schemeClr val="accent6">
              <a:lumMod val="75000"/>
              <a:alpha val="9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반품</a:t>
            </a:r>
            <a:endParaRPr lang="ko-KR" altLang="en-US" sz="800" dirty="0"/>
          </a:p>
        </p:txBody>
      </p:sp>
      <p:sp>
        <p:nvSpPr>
          <p:cNvPr id="46" name="직사각형 45"/>
          <p:cNvSpPr/>
          <p:nvPr/>
        </p:nvSpPr>
        <p:spPr>
          <a:xfrm>
            <a:off x="3880779" y="1743658"/>
            <a:ext cx="616223" cy="144016"/>
          </a:xfrm>
          <a:prstGeom prst="rect">
            <a:avLst/>
          </a:prstGeom>
          <a:solidFill>
            <a:schemeClr val="accent6">
              <a:lumMod val="75000"/>
              <a:alpha val="9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주문서</a:t>
            </a:r>
            <a:endParaRPr lang="ko-KR" altLang="en-US" sz="800" dirty="0"/>
          </a:p>
        </p:txBody>
      </p:sp>
      <p:sp>
        <p:nvSpPr>
          <p:cNvPr id="47" name="직사각형 46"/>
          <p:cNvSpPr/>
          <p:nvPr/>
        </p:nvSpPr>
        <p:spPr>
          <a:xfrm>
            <a:off x="5076056" y="2103698"/>
            <a:ext cx="616223" cy="144016"/>
          </a:xfrm>
          <a:prstGeom prst="rect">
            <a:avLst/>
          </a:prstGeom>
          <a:solidFill>
            <a:schemeClr val="accent6">
              <a:lumMod val="75000"/>
              <a:alpha val="9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회원</a:t>
            </a:r>
            <a:endParaRPr lang="en-US" altLang="ko-KR" sz="800" dirty="0" smtClean="0"/>
          </a:p>
        </p:txBody>
      </p:sp>
      <p:sp>
        <p:nvSpPr>
          <p:cNvPr id="48" name="직사각형 47"/>
          <p:cNvSpPr/>
          <p:nvPr/>
        </p:nvSpPr>
        <p:spPr>
          <a:xfrm>
            <a:off x="5148064" y="4515966"/>
            <a:ext cx="616223" cy="144016"/>
          </a:xfrm>
          <a:prstGeom prst="rect">
            <a:avLst/>
          </a:prstGeom>
          <a:solidFill>
            <a:schemeClr val="accent6">
              <a:lumMod val="75000"/>
              <a:alpha val="9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FAQ</a:t>
            </a:r>
            <a:endParaRPr lang="ko-KR" altLang="en-US" sz="800" dirty="0"/>
          </a:p>
        </p:txBody>
      </p:sp>
      <p:sp>
        <p:nvSpPr>
          <p:cNvPr id="49" name="직사각형 48"/>
          <p:cNvSpPr/>
          <p:nvPr/>
        </p:nvSpPr>
        <p:spPr>
          <a:xfrm>
            <a:off x="5076055" y="1041842"/>
            <a:ext cx="616223" cy="144016"/>
          </a:xfrm>
          <a:prstGeom prst="rect">
            <a:avLst/>
          </a:prstGeom>
          <a:solidFill>
            <a:schemeClr val="accent6">
              <a:lumMod val="75000"/>
              <a:alpha val="9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후기</a:t>
            </a:r>
            <a:endParaRPr lang="ko-KR" altLang="en-US" sz="800" dirty="0"/>
          </a:p>
        </p:txBody>
      </p:sp>
      <p:sp>
        <p:nvSpPr>
          <p:cNvPr id="50" name="직사각형 49"/>
          <p:cNvSpPr/>
          <p:nvPr/>
        </p:nvSpPr>
        <p:spPr>
          <a:xfrm>
            <a:off x="3880778" y="1007959"/>
            <a:ext cx="616223" cy="144016"/>
          </a:xfrm>
          <a:prstGeom prst="rect">
            <a:avLst/>
          </a:prstGeom>
          <a:solidFill>
            <a:schemeClr val="accent6">
              <a:lumMod val="75000"/>
              <a:alpha val="9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쿠폰</a:t>
            </a:r>
            <a:endParaRPr lang="ko-KR" altLang="en-US" sz="800" dirty="0"/>
          </a:p>
        </p:txBody>
      </p:sp>
      <p:sp>
        <p:nvSpPr>
          <p:cNvPr id="51" name="직사각형 50"/>
          <p:cNvSpPr/>
          <p:nvPr/>
        </p:nvSpPr>
        <p:spPr>
          <a:xfrm>
            <a:off x="5151288" y="4168956"/>
            <a:ext cx="616223" cy="144016"/>
          </a:xfrm>
          <a:prstGeom prst="rect">
            <a:avLst/>
          </a:prstGeom>
          <a:solidFill>
            <a:schemeClr val="accent6">
              <a:lumMod val="75000"/>
              <a:alpha val="9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문의분류</a:t>
            </a:r>
            <a:endParaRPr lang="ko-KR" altLang="en-US" sz="800" dirty="0"/>
          </a:p>
        </p:txBody>
      </p:sp>
      <p:sp>
        <p:nvSpPr>
          <p:cNvPr id="52" name="직사각형 51"/>
          <p:cNvSpPr/>
          <p:nvPr/>
        </p:nvSpPr>
        <p:spPr>
          <a:xfrm>
            <a:off x="6336196" y="2535746"/>
            <a:ext cx="616223" cy="144016"/>
          </a:xfrm>
          <a:prstGeom prst="rect">
            <a:avLst/>
          </a:prstGeom>
          <a:solidFill>
            <a:schemeClr val="accent6">
              <a:lumMod val="75000"/>
              <a:alpha val="9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멤버쉽</a:t>
            </a:r>
            <a:endParaRPr lang="ko-KR" altLang="en-US" sz="800" dirty="0"/>
          </a:p>
        </p:txBody>
      </p:sp>
      <p:sp>
        <p:nvSpPr>
          <p:cNvPr id="53" name="직사각형 52"/>
          <p:cNvSpPr/>
          <p:nvPr/>
        </p:nvSpPr>
        <p:spPr>
          <a:xfrm>
            <a:off x="6372200" y="3795886"/>
            <a:ext cx="616223" cy="144016"/>
          </a:xfrm>
          <a:prstGeom prst="rect">
            <a:avLst/>
          </a:prstGeom>
          <a:solidFill>
            <a:schemeClr val="accent6">
              <a:lumMod val="75000"/>
              <a:alpha val="9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반품사유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5925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-15252"/>
            <a:ext cx="9144000" cy="5158752"/>
          </a:xfrm>
          <a:prstGeom prst="rect">
            <a:avLst/>
          </a:prstGeom>
          <a:solidFill>
            <a:srgbClr val="B88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12686" y="3367974"/>
            <a:ext cx="3829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400" dirty="0" err="1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BeansFarm</a:t>
            </a:r>
            <a:endParaRPr lang="ko-KR" altLang="en-US" sz="54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1250" y="4317292"/>
            <a:ext cx="7258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BeansFarm</a:t>
            </a:r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은 원두커피 전문 쇼핑몰 주제로 제작을 했습니다</a:t>
            </a:r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50" y="483518"/>
            <a:ext cx="449353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i="1" dirty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#</a:t>
            </a:r>
            <a:r>
              <a:rPr lang="en-US" altLang="ko-KR" sz="6600" i="1" dirty="0" smtClean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02 </a:t>
            </a:r>
          </a:p>
          <a:p>
            <a:r>
              <a:rPr lang="en-US" altLang="ko-KR" sz="6600" i="1" dirty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	</a:t>
            </a:r>
            <a:r>
              <a:rPr lang="ko-KR" altLang="en-US" sz="6600" i="1" dirty="0" smtClean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프로젝트</a:t>
            </a:r>
            <a:endParaRPr lang="ko-KR" altLang="en-US" sz="6600" i="1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4168" y="114186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2021.10.25 ~ 2021.12.15</a:t>
            </a:r>
            <a:endParaRPr lang="ko-KR" altLang="en-US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60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57496" y="994001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G마켓 산스 Medium" pitchFamily="50" charset="-127"/>
                <a:ea typeface="G마켓 산스 Medium" pitchFamily="50" charset="-127"/>
              </a:rPr>
              <a:t>원두커피 전문 쇼핑몰</a:t>
            </a:r>
            <a:endParaRPr lang="en-US" altLang="ko-KR" sz="1400" b="1" dirty="0"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89" y="1321616"/>
            <a:ext cx="37273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solidFill>
                  <a:schemeClr val="accent6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BeansFarm</a:t>
            </a:r>
            <a:r>
              <a:rPr lang="ko-KR" altLang="en-US" sz="1000" dirty="0" smtClean="0">
                <a:solidFill>
                  <a:schemeClr val="accent6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은 원두커피 전문 쇼핑몰 주제로 제작을 했습니다</a:t>
            </a:r>
            <a:r>
              <a:rPr lang="en-US" altLang="ko-KR" sz="1000" dirty="0" smtClean="0">
                <a:solidFill>
                  <a:schemeClr val="accent6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.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pic>
        <p:nvPicPr>
          <p:cNvPr id="2050" name="Picture 2" descr="C:\Users\User\Desktop\컴퓨터-이미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95486"/>
            <a:ext cx="5688632" cy="527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08005" y="591530"/>
            <a:ext cx="4968552" cy="2916324"/>
            <a:chOff x="4608005" y="591530"/>
            <a:chExt cx="4968552" cy="291632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8005" y="591530"/>
              <a:ext cx="4968552" cy="252939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b="43211"/>
            <a:stretch/>
          </p:blipFill>
          <p:spPr>
            <a:xfrm>
              <a:off x="4623986" y="2537099"/>
              <a:ext cx="4859524" cy="970755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-13110" y="0"/>
            <a:ext cx="143508" cy="5143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81" y="591530"/>
            <a:ext cx="2857500" cy="66675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-148958" y="1258280"/>
            <a:ext cx="4432928" cy="3711349"/>
            <a:chOff x="-72516" y="1516158"/>
            <a:chExt cx="4228107" cy="3539868"/>
          </a:xfrm>
        </p:grpSpPr>
        <p:graphicFrame>
          <p:nvGraphicFramePr>
            <p:cNvPr id="17" name="다이어그램 16"/>
            <p:cNvGraphicFramePr/>
            <p:nvPr>
              <p:extLst>
                <p:ext uri="{D42A27DB-BD31-4B8C-83A1-F6EECF244321}">
                  <p14:modId xmlns:p14="http://schemas.microsoft.com/office/powerpoint/2010/main" val="2963874464"/>
                </p:ext>
              </p:extLst>
            </p:nvPr>
          </p:nvGraphicFramePr>
          <p:xfrm>
            <a:off x="-72516" y="1516158"/>
            <a:ext cx="1894374" cy="353986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8" name="모서리가 둥근 직사각형 17"/>
            <p:cNvSpPr/>
            <p:nvPr/>
          </p:nvSpPr>
          <p:spPr>
            <a:xfrm>
              <a:off x="1506183" y="2456154"/>
              <a:ext cx="2649408" cy="4320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500" dirty="0" smtClean="0">
                  <a:solidFill>
                    <a:schemeClr val="accent6">
                      <a:lumMod val="50000"/>
                    </a:schemeClr>
                  </a:solidFill>
                </a:rPr>
                <a:t>최상의 커피를 향한 도전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506183" y="3074649"/>
              <a:ext cx="2649408" cy="4320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500" dirty="0" smtClean="0">
                  <a:solidFill>
                    <a:schemeClr val="accent6">
                      <a:lumMod val="50000"/>
                    </a:schemeClr>
                  </a:solidFill>
                </a:rPr>
                <a:t>언제나 안심하는 믿음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1506183" y="3723878"/>
              <a:ext cx="2649408" cy="4320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500" dirty="0" smtClean="0">
                  <a:solidFill>
                    <a:schemeClr val="accent6">
                      <a:lumMod val="50000"/>
                    </a:schemeClr>
                  </a:solidFill>
                </a:rPr>
                <a:t>다양하고 특별한 모두를 만족시키는 노력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69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User\Desktop\컴퓨터-이미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2324"/>
            <a:ext cx="5688632" cy="527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User\Desktop\iPhone-X-Mockup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084" y="483518"/>
            <a:ext cx="2592288" cy="435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611560" y="591530"/>
            <a:ext cx="4968552" cy="2916324"/>
            <a:chOff x="4608005" y="591530"/>
            <a:chExt cx="4968552" cy="291632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8005" y="591530"/>
              <a:ext cx="4968552" cy="252939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6"/>
            <a:srcRect b="43211"/>
            <a:stretch/>
          </p:blipFill>
          <p:spPr>
            <a:xfrm>
              <a:off x="4623986" y="2537099"/>
              <a:ext cx="4859524" cy="97075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082" y="1215313"/>
            <a:ext cx="1539264" cy="286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12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accent6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391</Words>
  <Application>Microsoft Office PowerPoint</Application>
  <PresentationFormat>화면 슬라이드 쇼(16:9)</PresentationFormat>
  <Paragraphs>164</Paragraphs>
  <Slides>19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G마켓 산스 Bold</vt:lpstr>
      <vt:lpstr>G마켓 산스 Medium</vt:lpstr>
      <vt:lpstr>G마켓 산스 TTF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lenovo</cp:lastModifiedBy>
  <cp:revision>96</cp:revision>
  <dcterms:created xsi:type="dcterms:W3CDTF">2020-12-15T02:11:01Z</dcterms:created>
  <dcterms:modified xsi:type="dcterms:W3CDTF">2021-12-14T08:22:21Z</dcterms:modified>
  <cp:version>0906.0100.01</cp:version>
</cp:coreProperties>
</file>